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89" r:id="rId6"/>
    <p:sldId id="29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0080625" cy="7559675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1614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图片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7" name="图片 7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C50D6CDC-BDF7-425F-9B8F-F87802228398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strike="noStrike">
                <a:solidFill>
                  <a:srgbClr val="000000"/>
                </a:solidFill>
                <a:latin typeface="Calibri Light"/>
              </a:rPr>
              <a:t>Click to edit the title text format单击此处编辑母版标题样式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zh-CN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zh-CN" sz="2800" strike="noStrike">
                <a:solidFill>
                  <a:srgbClr val="000000"/>
                </a:solidFill>
                <a:latin typeface="Calibri"/>
              </a:rPr>
              <a:t>Seventh Outline Level单击此处编辑母版文本样式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第二级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第三级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第四级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第五级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9/9/14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339000" y="7007040"/>
            <a:ext cx="3401640" cy="40212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119000" y="7007040"/>
            <a:ext cx="22676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834E6E-208D-4243-A557-4254D9211F17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38120" y="73152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Thermal Spike Model
and 
Graphene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548640" y="30175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>
                <a:latin typeface="Arial"/>
              </a:rPr>
              <a:t>Study Plan and Literature Research</a:t>
            </a:r>
            <a:endParaRPr/>
          </a:p>
          <a:p>
            <a:pPr algn="ctr"/>
            <a:r>
              <a:rPr lang="en-US" sz="3200">
                <a:latin typeface="Arial"/>
              </a:rPr>
              <a:t>Tong</a:t>
            </a:r>
            <a:endParaRPr/>
          </a:p>
          <a:p>
            <a:pPr algn="ctr"/>
            <a:r>
              <a:rPr lang="en-US" sz="3200">
                <a:latin typeface="Arial"/>
              </a:rPr>
              <a:t>20140909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2552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Ce Ke</a:t>
            </a:r>
            <a:endParaRPr/>
          </a:p>
        </p:txBody>
      </p:sp>
      <p:pic>
        <p:nvPicPr>
          <p:cNvPr id="3073" name="Picture 1" descr="C:\Documents and Settings\zxt\Application Data\Tencent\Users\1879638241\QQ\WinTemp\RichOle\BZR6R8H9(G78Z8FC9)CUP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" y="1087229"/>
            <a:ext cx="9416090" cy="18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Documents and Settings\zxt\Application Data\Tencent\Users\1879638241\QQ\WinTemp\RichOle\A%8[]PGAEJ6Z_)]M17(C6Y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6" y="3347789"/>
            <a:ext cx="9476216" cy="1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69" y="5580037"/>
            <a:ext cx="60483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1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46680" y="10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Ce Ke</a:t>
            </a:r>
            <a:endParaRPr/>
          </a:p>
        </p:txBody>
      </p:sp>
      <p:pic>
        <p:nvPicPr>
          <p:cNvPr id="114" name="图片 2"/>
          <p:cNvPicPr/>
          <p:nvPr/>
        </p:nvPicPr>
        <p:blipFill>
          <a:blip r:embed="rId2"/>
          <a:stretch/>
        </p:blipFill>
        <p:spPr>
          <a:xfrm>
            <a:off x="5140800" y="6777000"/>
            <a:ext cx="3590640" cy="323640"/>
          </a:xfrm>
          <a:prstGeom prst="rect">
            <a:avLst/>
          </a:prstGeom>
          <a:ln>
            <a:noFill/>
          </a:ln>
        </p:spPr>
      </p:pic>
      <p:pic>
        <p:nvPicPr>
          <p:cNvPr id="115" name="图片 3"/>
          <p:cNvPicPr/>
          <p:nvPr/>
        </p:nvPicPr>
        <p:blipFill>
          <a:blip r:embed="rId3"/>
          <a:stretch/>
        </p:blipFill>
        <p:spPr>
          <a:xfrm>
            <a:off x="2011680" y="1463040"/>
            <a:ext cx="5524200" cy="1952280"/>
          </a:xfrm>
          <a:prstGeom prst="rect">
            <a:avLst/>
          </a:prstGeom>
          <a:ln>
            <a:noFill/>
          </a:ln>
        </p:spPr>
      </p:pic>
      <p:pic>
        <p:nvPicPr>
          <p:cNvPr id="116" name="图片 8"/>
          <p:cNvPicPr/>
          <p:nvPr/>
        </p:nvPicPr>
        <p:blipFill>
          <a:blip r:embed="rId4"/>
          <a:stretch/>
        </p:blipFill>
        <p:spPr>
          <a:xfrm>
            <a:off x="2056320" y="3511080"/>
            <a:ext cx="5400360" cy="281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46680" y="200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Ce Ke</a:t>
            </a:r>
            <a:endParaRPr/>
          </a:p>
        </p:txBody>
      </p:sp>
      <p:pic>
        <p:nvPicPr>
          <p:cNvPr id="118" name="图片 1"/>
          <p:cNvPicPr/>
          <p:nvPr/>
        </p:nvPicPr>
        <p:blipFill>
          <a:blip r:embed="rId2"/>
          <a:stretch/>
        </p:blipFill>
        <p:spPr>
          <a:xfrm>
            <a:off x="365760" y="1188720"/>
            <a:ext cx="5295600" cy="2057040"/>
          </a:xfrm>
          <a:prstGeom prst="rect">
            <a:avLst/>
          </a:prstGeom>
          <a:ln>
            <a:noFill/>
          </a:ln>
        </p:spPr>
      </p:pic>
      <p:pic>
        <p:nvPicPr>
          <p:cNvPr id="119" name="图片 5"/>
          <p:cNvPicPr/>
          <p:nvPr/>
        </p:nvPicPr>
        <p:blipFill>
          <a:blip r:embed="rId3"/>
          <a:stretch/>
        </p:blipFill>
        <p:spPr>
          <a:xfrm>
            <a:off x="3291840" y="5875920"/>
            <a:ext cx="6046920" cy="1347840"/>
          </a:xfrm>
          <a:prstGeom prst="rect">
            <a:avLst/>
          </a:prstGeom>
          <a:ln>
            <a:noFill/>
          </a:ln>
        </p:spPr>
      </p:pic>
      <p:pic>
        <p:nvPicPr>
          <p:cNvPr id="120" name="图片 3"/>
          <p:cNvPicPr/>
          <p:nvPr/>
        </p:nvPicPr>
        <p:blipFill>
          <a:blip r:embed="rId4"/>
          <a:stretch/>
        </p:blipFill>
        <p:spPr>
          <a:xfrm>
            <a:off x="4147560" y="3474720"/>
            <a:ext cx="5362200" cy="18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26720" y="9792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457200" y="680400"/>
            <a:ext cx="7760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（1）Drude Model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把电子看成经典的理想气体分子， 在晶格形成的正离子实背景下运动。</a:t>
            </a:r>
            <a:endParaRPr/>
          </a:p>
        </p:txBody>
      </p:sp>
      <p:pic>
        <p:nvPicPr>
          <p:cNvPr id="123" name="图片 10"/>
          <p:cNvPicPr/>
          <p:nvPr/>
        </p:nvPicPr>
        <p:blipFill>
          <a:blip r:embed="rId2"/>
          <a:stretch/>
        </p:blipFill>
        <p:spPr>
          <a:xfrm>
            <a:off x="457200" y="1493280"/>
            <a:ext cx="7905240" cy="637920"/>
          </a:xfrm>
          <a:prstGeom prst="rect">
            <a:avLst/>
          </a:prstGeom>
          <a:ln>
            <a:noFill/>
          </a:ln>
        </p:spPr>
      </p:pic>
      <p:pic>
        <p:nvPicPr>
          <p:cNvPr id="124" name="图片 11"/>
          <p:cNvPicPr/>
          <p:nvPr/>
        </p:nvPicPr>
        <p:blipFill>
          <a:blip r:embed="rId3"/>
          <a:stretch/>
        </p:blipFill>
        <p:spPr>
          <a:xfrm>
            <a:off x="457200" y="3768120"/>
            <a:ext cx="8133840" cy="523440"/>
          </a:xfrm>
          <a:prstGeom prst="rect">
            <a:avLst/>
          </a:prstGeom>
          <a:ln>
            <a:noFill/>
          </a:ln>
        </p:spPr>
      </p:pic>
      <p:pic>
        <p:nvPicPr>
          <p:cNvPr id="125" name="图片 12"/>
          <p:cNvPicPr/>
          <p:nvPr/>
        </p:nvPicPr>
        <p:blipFill>
          <a:blip r:embed="rId4"/>
          <a:stretch/>
        </p:blipFill>
        <p:spPr>
          <a:xfrm>
            <a:off x="457200" y="2298240"/>
            <a:ext cx="7857720" cy="1142640"/>
          </a:xfrm>
          <a:prstGeom prst="rect">
            <a:avLst/>
          </a:prstGeom>
          <a:ln>
            <a:noFill/>
          </a:ln>
        </p:spPr>
      </p:pic>
      <p:pic>
        <p:nvPicPr>
          <p:cNvPr id="126" name="图片 13"/>
          <p:cNvPicPr/>
          <p:nvPr/>
        </p:nvPicPr>
        <p:blipFill>
          <a:blip r:embed="rId5"/>
          <a:stretch/>
        </p:blipFill>
        <p:spPr>
          <a:xfrm>
            <a:off x="504720" y="4618440"/>
            <a:ext cx="8086320" cy="523440"/>
          </a:xfrm>
          <a:prstGeom prst="rect">
            <a:avLst/>
          </a:prstGeom>
          <a:ln>
            <a:noFill/>
          </a:ln>
        </p:spPr>
      </p:pic>
      <p:pic>
        <p:nvPicPr>
          <p:cNvPr id="127" name="图片 14"/>
          <p:cNvPicPr/>
          <p:nvPr/>
        </p:nvPicPr>
        <p:blipFill>
          <a:blip r:embed="rId6"/>
          <a:stretch/>
        </p:blipFill>
        <p:spPr>
          <a:xfrm>
            <a:off x="476280" y="5647320"/>
            <a:ext cx="8143560" cy="561600"/>
          </a:xfrm>
          <a:prstGeom prst="rect">
            <a:avLst/>
          </a:prstGeom>
          <a:ln>
            <a:noFill/>
          </a:ln>
        </p:spPr>
      </p:pic>
      <p:pic>
        <p:nvPicPr>
          <p:cNvPr id="128" name="图片 15"/>
          <p:cNvPicPr/>
          <p:nvPr/>
        </p:nvPicPr>
        <p:blipFill>
          <a:blip r:embed="rId7"/>
          <a:stretch/>
        </p:blipFill>
        <p:spPr>
          <a:xfrm>
            <a:off x="7032240" y="32040"/>
            <a:ext cx="2008080" cy="137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5920" y="48024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2319120" y="480240"/>
            <a:ext cx="776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Drude Model</a:t>
            </a:r>
            <a:endParaRPr/>
          </a:p>
        </p:txBody>
      </p:sp>
      <p:pic>
        <p:nvPicPr>
          <p:cNvPr id="131" name="图片 1"/>
          <p:cNvPicPr/>
          <p:nvPr/>
        </p:nvPicPr>
        <p:blipFill>
          <a:blip r:embed="rId2"/>
          <a:stretch/>
        </p:blipFill>
        <p:spPr>
          <a:xfrm>
            <a:off x="54720" y="1274400"/>
            <a:ext cx="1837800" cy="542520"/>
          </a:xfrm>
          <a:prstGeom prst="rect">
            <a:avLst/>
          </a:prstGeom>
          <a:ln>
            <a:noFill/>
          </a:ln>
        </p:spPr>
      </p:pic>
      <p:pic>
        <p:nvPicPr>
          <p:cNvPr id="132" name="图片 2"/>
          <p:cNvPicPr/>
          <p:nvPr/>
        </p:nvPicPr>
        <p:blipFill>
          <a:blip r:embed="rId3"/>
          <a:stretch/>
        </p:blipFill>
        <p:spPr>
          <a:xfrm>
            <a:off x="2319120" y="1217160"/>
            <a:ext cx="1790280" cy="599760"/>
          </a:xfrm>
          <a:prstGeom prst="rect">
            <a:avLst/>
          </a:prstGeom>
          <a:ln>
            <a:noFill/>
          </a:ln>
        </p:spPr>
      </p:pic>
      <p:pic>
        <p:nvPicPr>
          <p:cNvPr id="133" name="图片 3"/>
          <p:cNvPicPr/>
          <p:nvPr/>
        </p:nvPicPr>
        <p:blipFill>
          <a:blip r:embed="rId4"/>
          <a:stretch/>
        </p:blipFill>
        <p:spPr>
          <a:xfrm>
            <a:off x="4571280" y="1117440"/>
            <a:ext cx="3790440" cy="875880"/>
          </a:xfrm>
          <a:prstGeom prst="rect">
            <a:avLst/>
          </a:prstGeom>
          <a:ln>
            <a:noFill/>
          </a:ln>
        </p:spPr>
      </p:pic>
      <p:pic>
        <p:nvPicPr>
          <p:cNvPr id="134" name="图片 5"/>
          <p:cNvPicPr/>
          <p:nvPr/>
        </p:nvPicPr>
        <p:blipFill>
          <a:blip r:embed="rId5"/>
          <a:stretch/>
        </p:blipFill>
        <p:spPr>
          <a:xfrm>
            <a:off x="683280" y="1845720"/>
            <a:ext cx="2828520" cy="1323720"/>
          </a:xfrm>
          <a:prstGeom prst="rect">
            <a:avLst/>
          </a:prstGeom>
          <a:ln>
            <a:noFill/>
          </a:ln>
        </p:spPr>
      </p:pic>
      <p:pic>
        <p:nvPicPr>
          <p:cNvPr id="135" name="图片 6"/>
          <p:cNvPicPr/>
          <p:nvPr/>
        </p:nvPicPr>
        <p:blipFill>
          <a:blip r:embed="rId6"/>
          <a:stretch/>
        </p:blipFill>
        <p:spPr>
          <a:xfrm>
            <a:off x="5133240" y="2054520"/>
            <a:ext cx="1333080" cy="694800"/>
          </a:xfrm>
          <a:prstGeom prst="rect">
            <a:avLst/>
          </a:prstGeom>
          <a:ln>
            <a:noFill/>
          </a:ln>
        </p:spPr>
      </p:pic>
      <p:pic>
        <p:nvPicPr>
          <p:cNvPr id="136" name="图片 7"/>
          <p:cNvPicPr/>
          <p:nvPr/>
        </p:nvPicPr>
        <p:blipFill>
          <a:blip r:embed="rId7"/>
          <a:stretch/>
        </p:blipFill>
        <p:spPr>
          <a:xfrm>
            <a:off x="201600" y="4027680"/>
            <a:ext cx="8124480" cy="21902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201600" y="1027440"/>
            <a:ext cx="3310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基本公式</a:t>
            </a:r>
            <a:endParaRPr/>
          </a:p>
        </p:txBody>
      </p:sp>
      <p:sp>
        <p:nvSpPr>
          <p:cNvPr id="138" name="CustomShape 4"/>
          <p:cNvSpPr/>
          <p:nvPr/>
        </p:nvSpPr>
        <p:spPr>
          <a:xfrm>
            <a:off x="237960" y="3594960"/>
            <a:ext cx="3310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Wiedemann-Franz Law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25920" y="49428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2319120" y="494280"/>
            <a:ext cx="776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Drude Model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3817440" y="494280"/>
            <a:ext cx="3310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Wiedemann-Franz Law</a:t>
            </a:r>
            <a:endParaRPr/>
          </a:p>
        </p:txBody>
      </p:sp>
      <p:pic>
        <p:nvPicPr>
          <p:cNvPr id="142" name="图片 10"/>
          <p:cNvPicPr/>
          <p:nvPr/>
        </p:nvPicPr>
        <p:blipFill>
          <a:blip r:embed="rId2"/>
          <a:stretch/>
        </p:blipFill>
        <p:spPr>
          <a:xfrm>
            <a:off x="3379320" y="1109880"/>
            <a:ext cx="1380600" cy="390240"/>
          </a:xfrm>
          <a:prstGeom prst="rect">
            <a:avLst/>
          </a:prstGeom>
          <a:ln>
            <a:noFill/>
          </a:ln>
        </p:spPr>
      </p:pic>
      <p:pic>
        <p:nvPicPr>
          <p:cNvPr id="143" name="图片 11"/>
          <p:cNvPicPr/>
          <p:nvPr/>
        </p:nvPicPr>
        <p:blipFill>
          <a:blip r:embed="rId3"/>
          <a:stretch/>
        </p:blipFill>
        <p:spPr>
          <a:xfrm>
            <a:off x="242640" y="1593000"/>
            <a:ext cx="4152600" cy="523440"/>
          </a:xfrm>
          <a:prstGeom prst="rect">
            <a:avLst/>
          </a:prstGeom>
          <a:ln>
            <a:noFill/>
          </a:ln>
        </p:spPr>
      </p:pic>
      <p:pic>
        <p:nvPicPr>
          <p:cNvPr id="144" name="图片 12"/>
          <p:cNvPicPr/>
          <p:nvPr/>
        </p:nvPicPr>
        <p:blipFill>
          <a:blip r:embed="rId4"/>
          <a:stretch/>
        </p:blipFill>
        <p:spPr>
          <a:xfrm>
            <a:off x="4928760" y="1290960"/>
            <a:ext cx="2809440" cy="914040"/>
          </a:xfrm>
          <a:prstGeom prst="rect">
            <a:avLst/>
          </a:prstGeom>
          <a:ln>
            <a:noFill/>
          </a:ln>
        </p:spPr>
      </p:pic>
      <p:pic>
        <p:nvPicPr>
          <p:cNvPr id="145" name="图片 13"/>
          <p:cNvPicPr/>
          <p:nvPr/>
        </p:nvPicPr>
        <p:blipFill>
          <a:blip r:embed="rId5"/>
          <a:stretch/>
        </p:blipFill>
        <p:spPr>
          <a:xfrm>
            <a:off x="2900880" y="2298240"/>
            <a:ext cx="2733480" cy="1371240"/>
          </a:xfrm>
          <a:prstGeom prst="rect">
            <a:avLst/>
          </a:prstGeom>
          <a:ln>
            <a:noFill/>
          </a:ln>
        </p:spPr>
      </p:pic>
      <p:pic>
        <p:nvPicPr>
          <p:cNvPr id="146" name="图片 14"/>
          <p:cNvPicPr/>
          <p:nvPr/>
        </p:nvPicPr>
        <p:blipFill>
          <a:blip r:embed="rId6"/>
          <a:stretch/>
        </p:blipFill>
        <p:spPr>
          <a:xfrm>
            <a:off x="578160" y="4008600"/>
            <a:ext cx="7895880" cy="26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27080" y="9828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57560" y="680760"/>
            <a:ext cx="7760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（2）Sommerfeld Model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服从Fermi-Dirac分布的近独立理想费米气体。</a:t>
            </a:r>
            <a:endParaRPr/>
          </a:p>
        </p:txBody>
      </p:sp>
      <p:pic>
        <p:nvPicPr>
          <p:cNvPr id="149" name="图片 1"/>
          <p:cNvPicPr/>
          <p:nvPr/>
        </p:nvPicPr>
        <p:blipFill>
          <a:blip r:embed="rId2"/>
          <a:stretch/>
        </p:blipFill>
        <p:spPr>
          <a:xfrm>
            <a:off x="1004040" y="1326960"/>
            <a:ext cx="4771800" cy="790200"/>
          </a:xfrm>
          <a:prstGeom prst="rect">
            <a:avLst/>
          </a:prstGeom>
          <a:ln>
            <a:noFill/>
          </a:ln>
        </p:spPr>
      </p:pic>
      <p:pic>
        <p:nvPicPr>
          <p:cNvPr id="150" name="图片 2"/>
          <p:cNvPicPr/>
          <p:nvPr/>
        </p:nvPicPr>
        <p:blipFill>
          <a:blip r:embed="rId3"/>
          <a:stretch/>
        </p:blipFill>
        <p:spPr>
          <a:xfrm>
            <a:off x="5775840" y="1418040"/>
            <a:ext cx="1390320" cy="676080"/>
          </a:xfrm>
          <a:prstGeom prst="rect">
            <a:avLst/>
          </a:prstGeom>
          <a:ln>
            <a:noFill/>
          </a:ln>
        </p:spPr>
      </p:pic>
      <p:pic>
        <p:nvPicPr>
          <p:cNvPr id="151" name="图片 3"/>
          <p:cNvPicPr/>
          <p:nvPr/>
        </p:nvPicPr>
        <p:blipFill>
          <a:blip r:embed="rId4"/>
          <a:stretch/>
        </p:blipFill>
        <p:spPr>
          <a:xfrm>
            <a:off x="457560" y="2377080"/>
            <a:ext cx="8000640" cy="923400"/>
          </a:xfrm>
          <a:prstGeom prst="rect">
            <a:avLst/>
          </a:prstGeom>
          <a:ln>
            <a:noFill/>
          </a:ln>
        </p:spPr>
      </p:pic>
      <p:pic>
        <p:nvPicPr>
          <p:cNvPr id="152" name="图片 5"/>
          <p:cNvPicPr/>
          <p:nvPr/>
        </p:nvPicPr>
        <p:blipFill>
          <a:blip r:embed="rId5"/>
          <a:stretch/>
        </p:blipFill>
        <p:spPr>
          <a:xfrm>
            <a:off x="689760" y="3468600"/>
            <a:ext cx="5400360" cy="713880"/>
          </a:xfrm>
          <a:prstGeom prst="rect">
            <a:avLst/>
          </a:prstGeom>
          <a:ln>
            <a:noFill/>
          </a:ln>
        </p:spPr>
      </p:pic>
      <p:pic>
        <p:nvPicPr>
          <p:cNvPr id="153" name="图片 6"/>
          <p:cNvPicPr/>
          <p:nvPr/>
        </p:nvPicPr>
        <p:blipFill>
          <a:blip r:embed="rId6"/>
          <a:stretch/>
        </p:blipFill>
        <p:spPr>
          <a:xfrm>
            <a:off x="341640" y="4350960"/>
            <a:ext cx="1999800" cy="1609200"/>
          </a:xfrm>
          <a:prstGeom prst="rect">
            <a:avLst/>
          </a:prstGeom>
          <a:ln>
            <a:noFill/>
          </a:ln>
        </p:spPr>
      </p:pic>
      <p:pic>
        <p:nvPicPr>
          <p:cNvPr id="154" name="图片 7"/>
          <p:cNvPicPr/>
          <p:nvPr/>
        </p:nvPicPr>
        <p:blipFill>
          <a:blip r:embed="rId7"/>
          <a:stretch/>
        </p:blipFill>
        <p:spPr>
          <a:xfrm>
            <a:off x="2267280" y="4914000"/>
            <a:ext cx="6876720" cy="63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245160" y="20520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2114640" y="182880"/>
            <a:ext cx="7760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（2）Sommerfeld Model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7" name="图片 7"/>
          <p:cNvPicPr/>
          <p:nvPr/>
        </p:nvPicPr>
        <p:blipFill>
          <a:blip r:embed="rId2"/>
          <a:stretch/>
        </p:blipFill>
        <p:spPr>
          <a:xfrm>
            <a:off x="629640" y="971280"/>
            <a:ext cx="2590560" cy="713880"/>
          </a:xfrm>
          <a:prstGeom prst="rect">
            <a:avLst/>
          </a:prstGeom>
          <a:ln>
            <a:noFill/>
          </a:ln>
        </p:spPr>
      </p:pic>
      <p:pic>
        <p:nvPicPr>
          <p:cNvPr id="158" name="图片 8"/>
          <p:cNvPicPr/>
          <p:nvPr/>
        </p:nvPicPr>
        <p:blipFill>
          <a:blip r:embed="rId3"/>
          <a:stretch/>
        </p:blipFill>
        <p:spPr>
          <a:xfrm>
            <a:off x="3318840" y="891720"/>
            <a:ext cx="1371240" cy="999720"/>
          </a:xfrm>
          <a:prstGeom prst="rect">
            <a:avLst/>
          </a:prstGeom>
          <a:ln>
            <a:noFill/>
          </a:ln>
        </p:spPr>
      </p:pic>
      <p:pic>
        <p:nvPicPr>
          <p:cNvPr id="159" name="图片 10"/>
          <p:cNvPicPr/>
          <p:nvPr/>
        </p:nvPicPr>
        <p:blipFill>
          <a:blip r:embed="rId4"/>
          <a:stretch/>
        </p:blipFill>
        <p:spPr>
          <a:xfrm>
            <a:off x="5492520" y="891720"/>
            <a:ext cx="3257280" cy="875880"/>
          </a:xfrm>
          <a:prstGeom prst="rect">
            <a:avLst/>
          </a:prstGeom>
          <a:ln>
            <a:noFill/>
          </a:ln>
        </p:spPr>
      </p:pic>
      <p:pic>
        <p:nvPicPr>
          <p:cNvPr id="160" name="图片 11"/>
          <p:cNvPicPr/>
          <p:nvPr/>
        </p:nvPicPr>
        <p:blipFill>
          <a:blip r:embed="rId5"/>
          <a:stretch/>
        </p:blipFill>
        <p:spPr>
          <a:xfrm>
            <a:off x="2956680" y="2242080"/>
            <a:ext cx="3038040" cy="923400"/>
          </a:xfrm>
          <a:prstGeom prst="rect">
            <a:avLst/>
          </a:prstGeom>
          <a:ln>
            <a:noFill/>
          </a:ln>
        </p:spPr>
      </p:pic>
      <p:pic>
        <p:nvPicPr>
          <p:cNvPr id="161" name="图片 12"/>
          <p:cNvPicPr/>
          <p:nvPr/>
        </p:nvPicPr>
        <p:blipFill>
          <a:blip r:embed="rId6"/>
          <a:stretch/>
        </p:blipFill>
        <p:spPr>
          <a:xfrm>
            <a:off x="1794600" y="4648320"/>
            <a:ext cx="2323800" cy="84744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245160" y="3304800"/>
            <a:ext cx="29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计算电子热容</a:t>
            </a:r>
            <a:endParaRPr/>
          </a:p>
        </p:txBody>
      </p:sp>
      <p:pic>
        <p:nvPicPr>
          <p:cNvPr id="163" name="图片 14"/>
          <p:cNvPicPr/>
          <p:nvPr/>
        </p:nvPicPr>
        <p:blipFill>
          <a:blip r:embed="rId7"/>
          <a:stretch/>
        </p:blipFill>
        <p:spPr>
          <a:xfrm>
            <a:off x="2679120" y="3674160"/>
            <a:ext cx="3771720" cy="780840"/>
          </a:xfrm>
          <a:prstGeom prst="rect">
            <a:avLst/>
          </a:prstGeom>
          <a:ln>
            <a:noFill/>
          </a:ln>
        </p:spPr>
      </p:pic>
      <p:pic>
        <p:nvPicPr>
          <p:cNvPr id="164" name="图片 15"/>
          <p:cNvPicPr/>
          <p:nvPr/>
        </p:nvPicPr>
        <p:blipFill>
          <a:blip r:embed="rId8"/>
          <a:stretch/>
        </p:blipFill>
        <p:spPr>
          <a:xfrm>
            <a:off x="4611600" y="4496760"/>
            <a:ext cx="2542680" cy="1066320"/>
          </a:xfrm>
          <a:prstGeom prst="rect">
            <a:avLst/>
          </a:prstGeom>
          <a:ln>
            <a:noFill/>
          </a:ln>
        </p:spPr>
      </p:pic>
      <p:pic>
        <p:nvPicPr>
          <p:cNvPr id="165" name="图片 16"/>
          <p:cNvPicPr/>
          <p:nvPr/>
        </p:nvPicPr>
        <p:blipFill>
          <a:blip r:embed="rId9"/>
          <a:stretch/>
        </p:blipFill>
        <p:spPr>
          <a:xfrm>
            <a:off x="920520" y="5824080"/>
            <a:ext cx="782928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82880" y="479520"/>
            <a:ext cx="5749560" cy="415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 Light"/>
              </a:rPr>
              <a:t>电子气模型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2052360" y="457200"/>
            <a:ext cx="7760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（2）Sommerfeld Model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8" name="CustomShape 3"/>
          <p:cNvSpPr/>
          <p:nvPr/>
        </p:nvSpPr>
        <p:spPr>
          <a:xfrm>
            <a:off x="4773240" y="479520"/>
            <a:ext cx="29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计算电子热容</a:t>
            </a:r>
            <a:endParaRPr/>
          </a:p>
        </p:txBody>
      </p:sp>
      <p:pic>
        <p:nvPicPr>
          <p:cNvPr id="169" name="图片 1"/>
          <p:cNvPicPr/>
          <p:nvPr/>
        </p:nvPicPr>
        <p:blipFill>
          <a:blip r:embed="rId2"/>
          <a:stretch/>
        </p:blipFill>
        <p:spPr>
          <a:xfrm>
            <a:off x="1309680" y="1022760"/>
            <a:ext cx="2666520" cy="590040"/>
          </a:xfrm>
          <a:prstGeom prst="rect">
            <a:avLst/>
          </a:prstGeom>
          <a:ln>
            <a:noFill/>
          </a:ln>
        </p:spPr>
      </p:pic>
      <p:pic>
        <p:nvPicPr>
          <p:cNvPr id="170" name="图片 2"/>
          <p:cNvPicPr/>
          <p:nvPr/>
        </p:nvPicPr>
        <p:blipFill>
          <a:blip r:embed="rId3"/>
          <a:stretch/>
        </p:blipFill>
        <p:spPr>
          <a:xfrm>
            <a:off x="5614200" y="766440"/>
            <a:ext cx="3295440" cy="1190160"/>
          </a:xfrm>
          <a:prstGeom prst="rect">
            <a:avLst/>
          </a:prstGeom>
          <a:ln>
            <a:noFill/>
          </a:ln>
        </p:spPr>
      </p:pic>
      <p:pic>
        <p:nvPicPr>
          <p:cNvPr id="171" name="图片 3"/>
          <p:cNvPicPr/>
          <p:nvPr/>
        </p:nvPicPr>
        <p:blipFill>
          <a:blip r:embed="rId4"/>
          <a:stretch/>
        </p:blipFill>
        <p:spPr>
          <a:xfrm>
            <a:off x="710640" y="1749960"/>
            <a:ext cx="8124480" cy="1352160"/>
          </a:xfrm>
          <a:prstGeom prst="rect">
            <a:avLst/>
          </a:prstGeom>
          <a:ln>
            <a:noFill/>
          </a:ln>
        </p:spPr>
      </p:pic>
      <p:pic>
        <p:nvPicPr>
          <p:cNvPr id="172" name="图片 5"/>
          <p:cNvPicPr/>
          <p:nvPr/>
        </p:nvPicPr>
        <p:blipFill>
          <a:blip r:embed="rId5"/>
          <a:stretch/>
        </p:blipFill>
        <p:spPr>
          <a:xfrm>
            <a:off x="710640" y="4346640"/>
            <a:ext cx="7914960" cy="207612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710640" y="3704760"/>
            <a:ext cx="3560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修正Drude理论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218880" y="-91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g crystal</a:t>
            </a:r>
            <a:endParaRPr/>
          </a:p>
        </p:txBody>
      </p:sp>
      <p:pic>
        <p:nvPicPr>
          <p:cNvPr id="175" name="图片 174"/>
          <p:cNvPicPr/>
          <p:nvPr/>
        </p:nvPicPr>
        <p:blipFill>
          <a:blip r:embed="rId2"/>
          <a:stretch/>
        </p:blipFill>
        <p:spPr>
          <a:xfrm>
            <a:off x="182880" y="991080"/>
            <a:ext cx="5120640" cy="837720"/>
          </a:xfrm>
          <a:prstGeom prst="rect">
            <a:avLst/>
          </a:prstGeom>
          <a:ln>
            <a:noFill/>
          </a:ln>
        </p:spPr>
      </p:pic>
      <p:pic>
        <p:nvPicPr>
          <p:cNvPr id="176" name="图片 175"/>
          <p:cNvPicPr/>
          <p:nvPr/>
        </p:nvPicPr>
        <p:blipFill>
          <a:blip r:embed="rId3"/>
          <a:stretch/>
        </p:blipFill>
        <p:spPr>
          <a:xfrm>
            <a:off x="274320" y="1799640"/>
            <a:ext cx="5104080" cy="5332680"/>
          </a:xfrm>
          <a:prstGeom prst="rect">
            <a:avLst/>
          </a:prstGeom>
          <a:ln>
            <a:noFill/>
          </a:ln>
        </p:spPr>
      </p:pic>
      <p:pic>
        <p:nvPicPr>
          <p:cNvPr id="177" name="图片 176"/>
          <p:cNvPicPr/>
          <p:nvPr/>
        </p:nvPicPr>
        <p:blipFill>
          <a:blip r:embed="rId4"/>
          <a:stretch/>
        </p:blipFill>
        <p:spPr>
          <a:xfrm>
            <a:off x="5736600" y="6563520"/>
            <a:ext cx="4138920" cy="751680"/>
          </a:xfrm>
          <a:prstGeom prst="rect">
            <a:avLst/>
          </a:prstGeom>
          <a:ln>
            <a:noFill/>
          </a:ln>
        </p:spPr>
      </p:pic>
      <p:pic>
        <p:nvPicPr>
          <p:cNvPr id="178" name="图片 177"/>
          <p:cNvPicPr/>
          <p:nvPr/>
        </p:nvPicPr>
        <p:blipFill>
          <a:blip r:embed="rId5"/>
          <a:stretch/>
        </p:blipFill>
        <p:spPr>
          <a:xfrm>
            <a:off x="5486400" y="991080"/>
            <a:ext cx="4566240" cy="230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1400" y="0"/>
            <a:ext cx="93416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Arial"/>
              </a:rPr>
              <a:t>Track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1" y="1106487"/>
            <a:ext cx="9873586" cy="598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dirty="0" smtClean="0">
                <a:latin typeface="Arial"/>
              </a:rPr>
              <a:t>g crystal</a:t>
            </a:r>
            <a:endParaRPr dirty="0"/>
          </a:p>
        </p:txBody>
      </p:sp>
      <p:pic>
        <p:nvPicPr>
          <p:cNvPr id="4097" name="Picture 1" descr="C:\Documents and Settings\zxt\Application Data\Tencent\Users\1879638241\QQ\WinTemp\RichOle\%G97HVR79MN%%0}_5DMN$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8" y="817348"/>
            <a:ext cx="7527776" cy="540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6381253"/>
            <a:ext cx="60483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g</a:t>
            </a:r>
            <a:endParaRPr/>
          </a:p>
        </p:txBody>
      </p:sp>
      <p:pic>
        <p:nvPicPr>
          <p:cNvPr id="180" name="图片 179"/>
          <p:cNvPicPr/>
          <p:nvPr/>
        </p:nvPicPr>
        <p:blipFill>
          <a:blip r:embed="rId2"/>
          <a:stretch/>
        </p:blipFill>
        <p:spPr>
          <a:xfrm>
            <a:off x="182880" y="914400"/>
            <a:ext cx="5303520" cy="2377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43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dirty="0">
                <a:latin typeface="Arial"/>
              </a:rPr>
              <a:t>A</a:t>
            </a:r>
            <a:r>
              <a:rPr lang="en-US" sz="4400" dirty="0" smtClean="0">
                <a:latin typeface="Arial"/>
              </a:rPr>
              <a:t>(</a:t>
            </a:r>
            <a:r>
              <a:rPr lang="en-US" sz="4400" dirty="0" err="1" smtClean="0">
                <a:latin typeface="Arial"/>
              </a:rPr>
              <a:t>r,t</a:t>
            </a:r>
            <a:r>
              <a:rPr lang="en-US" sz="4400" dirty="0" smtClean="0">
                <a:latin typeface="Arial"/>
              </a:rPr>
              <a:t>)</a:t>
            </a:r>
            <a:endParaRPr dirty="0"/>
          </a:p>
        </p:txBody>
      </p:sp>
      <p:pic>
        <p:nvPicPr>
          <p:cNvPr id="5121" name="Picture 1" descr="C:\Documents and Settings\zxt\Application Data\Tencent\Users\1879638241\QQ\WinTemp\RichOle\636FA0Z]ZC_7%(Y~{XG6K`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079280"/>
            <a:ext cx="49149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Documents and Settings\zxt\Application Data\Tencent\Users\1879638241\QQ\WinTemp\RichOle\LHK7`[@Z%IQJ0M8457EZ]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" y="2699717"/>
            <a:ext cx="49053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zxt\Application Data\Tencent\Users\1879638241\QQ\WinTemp\RichOle\TQSN3ULAT7MBAK[6KAQ~SL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567597"/>
            <a:ext cx="48577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Documents and Settings\zxt\Application Data\Tencent\Users\1879638241\QQ\WinTemp\RichOle\$6IBZ5Y_68MEH8369_(GEB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" y="6570465"/>
            <a:ext cx="4680520" cy="7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Documents and Settings\zxt\Application Data\Tencent\Users\1879638241\QQ\WinTemp\RichOle\HYA_G05DCRGDBY0@QA($%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37" y="4176092"/>
            <a:ext cx="49006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2360" y="5147989"/>
            <a:ext cx="45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注：左右热源含义不同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335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dirty="0">
                <a:latin typeface="Arial"/>
              </a:rPr>
              <a:t>A</a:t>
            </a:r>
            <a:r>
              <a:rPr lang="en-US" sz="4400" dirty="0" smtClean="0">
                <a:latin typeface="Arial"/>
              </a:rPr>
              <a:t>(</a:t>
            </a:r>
            <a:r>
              <a:rPr lang="en-US" sz="4400" dirty="0" err="1" smtClean="0">
                <a:latin typeface="Arial"/>
              </a:rPr>
              <a:t>r,t</a:t>
            </a:r>
            <a:r>
              <a:rPr lang="en-US" sz="4400" dirty="0" smtClean="0">
                <a:latin typeface="Arial"/>
              </a:rPr>
              <a:t>)</a:t>
            </a:r>
            <a:endParaRPr dirty="0"/>
          </a:p>
        </p:txBody>
      </p:sp>
      <p:pic>
        <p:nvPicPr>
          <p:cNvPr id="6146" name="Picture 2" descr="C:\Documents and Settings\zxt\Application Data\Tencent\Users\1879638241\QQ\WinTemp\RichOle\ZVQ2QW05$X]%@XX5@F9P)B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092933"/>
            <a:ext cx="41148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76" y="5003973"/>
            <a:ext cx="4205287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C:\Documents and Settings\zxt\Application Data\Tencent\Users\1879638241\QQ\WinTemp\RichOle\$FY61EXXFP[%C]I377])M~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4" y="1079280"/>
            <a:ext cx="5378162" cy="239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 and Settings\zxt\Application Data\Tencent\Users\1879638241\QQ\WinTemp\RichOle\`[4GL]ERDTGQ02]DG[GJ1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17" y="3931383"/>
            <a:ext cx="5062949" cy="91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4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dirty="0">
                <a:latin typeface="Arial"/>
              </a:rPr>
              <a:t>A</a:t>
            </a:r>
            <a:r>
              <a:rPr lang="en-US" sz="4400" dirty="0" smtClean="0">
                <a:latin typeface="Arial"/>
              </a:rPr>
              <a:t>(</a:t>
            </a:r>
            <a:r>
              <a:rPr lang="en-US" sz="4400" dirty="0" err="1" smtClean="0">
                <a:latin typeface="Arial"/>
              </a:rPr>
              <a:t>r,t</a:t>
            </a:r>
            <a:r>
              <a:rPr lang="en-US" sz="4400" dirty="0" smtClean="0">
                <a:latin typeface="Arial"/>
              </a:rPr>
              <a:t>)</a:t>
            </a:r>
            <a:endParaRPr dirty="0"/>
          </a:p>
        </p:txBody>
      </p:sp>
      <p:pic>
        <p:nvPicPr>
          <p:cNvPr id="8193" name="Picture 1" descr="C:\Documents and Settings\zxt\Application Data\Tencent\Users\1879638241\QQ\WinTemp\RichOle\AB74@}H1]%DQ9KO6G9I]))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4" y="1047237"/>
            <a:ext cx="7953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1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MD Simulation</a:t>
            </a:r>
            <a:endParaRPr dirty="0"/>
          </a:p>
        </p:txBody>
      </p:sp>
      <p:pic>
        <p:nvPicPr>
          <p:cNvPr id="9217" name="Picture 1" descr="C:\Documents and Settings\zxt\Application Data\Tencent\Users\1879638241\QQ\WinTemp\RichOle\{9{[RP9%H``(@5)2TFP{IW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0" y="6084093"/>
            <a:ext cx="4745343" cy="128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Documents and Settings\zxt\Application Data\Tencent\Users\1879638241\QQ\WinTemp\RichOle\SI2LWA$E42MZ11ZSBH1Z9Z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4" y="827509"/>
            <a:ext cx="40290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799183"/>
            <a:ext cx="4035659" cy="131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 descr="C:\Documents and Settings\zxt\Application Data\Tencent\Users\1879638241\QQ\WinTemp\RichOle\VSL]GLD3)QZS183H~1V`H{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4" y="4145606"/>
            <a:ext cx="4029075" cy="3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611485"/>
            <a:ext cx="50482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38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MD Simulation</a:t>
            </a:r>
            <a:endParaRPr dirty="0"/>
          </a:p>
        </p:txBody>
      </p:sp>
      <p:pic>
        <p:nvPicPr>
          <p:cNvPr id="10241" name="Picture 1" descr="C:\Documents and Settings\zxt\Application Data\Tencent\Users\1879638241\QQ\WinTemp\RichOle\`~T$4`J}T~AG8{1`MRZS~S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6372125"/>
            <a:ext cx="4769024" cy="9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Documents and Settings\zxt\Application Data\Tencent\Users\1879638241\QQ\WinTemp\RichOle\0RAZNP~PI4_7P06A6HGAJ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880" y="3203773"/>
            <a:ext cx="49339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Documents and Settings\zxt\Application Data\Tencent\Users\1879638241\QQ\WinTemp\RichOle\`J1_CU6~RBGIO~T9PRT902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0" y="1079280"/>
            <a:ext cx="48577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Documents and Settings\zxt\Application Data\Tencent\Users\1879638241\QQ\WinTemp\RichOle\WPV~5U%R0([ME]PD@WZ@]C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2" y="3989585"/>
            <a:ext cx="50387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Documents and Settings\zxt\Application Data\Tencent\Users\1879638241\QQ\WinTemp\RichOle\U_1W~)1STHWQ_U)5{U4$Q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11" y="188207"/>
            <a:ext cx="4297325" cy="30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5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MD Simulation</a:t>
            </a:r>
            <a:endParaRPr dirty="0"/>
          </a:p>
        </p:txBody>
      </p:sp>
      <p:pic>
        <p:nvPicPr>
          <p:cNvPr id="11265" name="Picture 1" descr="C:\Documents and Settings\zxt\Application Data\Tencent\Users\1879638241\QQ\WinTemp\RichOle\LX5E$D29)HXMPCGU@T4LS[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12" y="6682236"/>
            <a:ext cx="4110038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Documents and Settings\zxt\Application Data\Tencent\Users\1879638241\QQ\WinTemp\RichOle\AORU1_H9`8Y_`XZDZ{`A_V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" y="899517"/>
            <a:ext cx="482953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Documents and Settings\zxt\Application Data\Tencent\Users\1879638241\QQ\WinTemp\RichOle\TFZ$0D6AY35IP[T~8B~L{`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1835621"/>
            <a:ext cx="38385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Documents and Settings\zxt\Application Data\Tencent\Users\1879638241\QQ\WinTemp\RichOle\3G45ZOC4DN13(`TNNP58M(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1" y="4067869"/>
            <a:ext cx="435134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Documents and Settings\zxt\Application Data\Tencent\Users\1879638241\QQ\WinTemp\RichOle\VSWVS%%O9@Z~EJ8M]]{L8F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72" y="107429"/>
            <a:ext cx="5153035" cy="7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72" y="899517"/>
            <a:ext cx="4917150" cy="6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 descr="C:\Documents and Settings\zxt\Application Data\Tencent\Users\1879638241\QQ\WinTemp\RichOle\[}XRWB%2X]%`MV)[J(YG~IJ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37" y="1691605"/>
            <a:ext cx="4948885" cy="16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Documents and Settings\zxt\Application Data\Tencent\Users\1879638241\QQ\WinTemp\RichOle\[T4E$ALJBQ%PNC)~J([Q@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22" y="3499077"/>
            <a:ext cx="47434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0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MD Simulation</a:t>
            </a:r>
            <a:endParaRPr dirty="0"/>
          </a:p>
        </p:txBody>
      </p:sp>
      <p:pic>
        <p:nvPicPr>
          <p:cNvPr id="12289" name="Picture 1" descr="C:\Documents and Settings\zxt\Application Data\Tencent\Users\1879638241\QQ\WinTemp\RichOle\8W7XTR5QJ95E44BXH2JFE@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6798570"/>
            <a:ext cx="6965096" cy="7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Documents and Settings\zxt\Application Data\Tencent\Users\1879638241\QQ\WinTemp\RichOle\3907P$Z{CG7B{EQ4IFC]BX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9517"/>
            <a:ext cx="51911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Documents and Settings\zxt\Application Data\Tencent\Users\1879638241\QQ\WinTemp\RichOle\BZMDP)65D]48LP)KW}RD4H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491805"/>
            <a:ext cx="50673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" y="4611310"/>
            <a:ext cx="51244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C:\Documents and Settings\zxt\Application Data\Tencent\Users\1879638241\QQ\WinTemp\RichOle\)N(QFV1[{}S4XQSY@@W7O$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72" y="107429"/>
            <a:ext cx="4285481" cy="49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Documents and Settings\zxt\Application Data\Tencent\Users\1879638241\QQ\WinTemp\RichOle\%BGHEGY[116B7HQ%0VVW_9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72" y="5344971"/>
            <a:ext cx="4452328" cy="14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MD Simulation</a:t>
            </a:r>
            <a:endParaRPr dirty="0"/>
          </a:p>
        </p:txBody>
      </p:sp>
      <p:pic>
        <p:nvPicPr>
          <p:cNvPr id="13313" name="Picture 1" descr="C:\Documents and Settings\zxt\Application Data\Tencent\Users\1879638241\QQ\WinTemp\RichOle\6R676TZWK7QZTTA@`O1N]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8" y="6156907"/>
            <a:ext cx="4824536" cy="8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76" y="1187549"/>
            <a:ext cx="4943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509"/>
            <a:ext cx="4819139" cy="509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39" y="251444"/>
            <a:ext cx="5104983" cy="82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88" y="2259979"/>
            <a:ext cx="390525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1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Model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504000" y="1371600"/>
            <a:ext cx="9071640" cy="265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Arial"/>
              </a:rPr>
              <a:t>1.Thermal spike model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Arial"/>
              </a:rPr>
              <a:t>2.Coulomb explosion model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Arial"/>
              </a:rPr>
              <a:t>3.Bond weakening model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Arial"/>
              </a:rPr>
              <a:t>4.Excition self-trapping model</a:t>
            </a: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32" y="5580037"/>
            <a:ext cx="5443537" cy="163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Our Project</a:t>
            </a:r>
            <a:endParaRPr dirty="0"/>
          </a:p>
        </p:txBody>
      </p:sp>
      <p:pic>
        <p:nvPicPr>
          <p:cNvPr id="14337" name="Picture 1" descr="C:\Documents and Settings\zxt\Application Data\Tencent\Users\1879638241\QQ\WinTemp\RichOle\$[@@5O8R(OU]9)820@$WA$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67672"/>
            <a:ext cx="88963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Documents and Settings\zxt\Application Data\Tencent\Users\1879638241\QQ\WinTemp\RichOle\L8CWK~YHO897I6HI$4L`O(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6" y="4067869"/>
            <a:ext cx="56007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Our Project</a:t>
            </a:r>
            <a:endParaRPr dirty="0"/>
          </a:p>
        </p:txBody>
      </p:sp>
      <p:pic>
        <p:nvPicPr>
          <p:cNvPr id="15361" name="Picture 1" descr="C:\Documents and Settings\zxt\Application Data\Tencent\Users\1879638241\QQ\WinTemp\RichOle\Y{`PD}4(OR]GW@KQR29I$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1079278"/>
            <a:ext cx="7929455" cy="15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Documents and Settings\zxt\Application Data\Tencent\Users\1879638241\QQ\WinTemp\RichOle\W(MKTK}3MDCG~I4YF]`UF1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5" y="2987748"/>
            <a:ext cx="7929455" cy="96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95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914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altLang="zh-CN" sz="4400" dirty="0" smtClean="0">
                <a:latin typeface="Arial"/>
              </a:rPr>
              <a:t>Our Project </a:t>
            </a:r>
            <a:r>
              <a:rPr lang="zh-CN" altLang="en-US" sz="4400" dirty="0" smtClean="0">
                <a:latin typeface="Arial"/>
              </a:rPr>
              <a:t>： </a:t>
            </a:r>
            <a:r>
              <a:rPr lang="en-US" altLang="zh-CN" sz="4400" dirty="0" smtClean="0">
                <a:latin typeface="Arial"/>
              </a:rPr>
              <a:t>Problems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3808" y="1079280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如果是要模拟一个真实的体系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由于存在石墨烯和</a:t>
            </a:r>
            <a:r>
              <a:rPr lang="en-US" altLang="zh-CN" dirty="0" smtClean="0"/>
              <a:t>SiO2</a:t>
            </a:r>
            <a:r>
              <a:rPr lang="zh-CN" altLang="en-US" dirty="0" smtClean="0"/>
              <a:t>两个体系，沉积的能量就不能是一样的。而不同的粒子在其中的能损不同，因此要用</a:t>
            </a:r>
            <a:r>
              <a:rPr lang="en-US" altLang="zh-CN" dirty="0" smtClean="0"/>
              <a:t>SRIM</a:t>
            </a:r>
            <a:r>
              <a:rPr lang="zh-CN" altLang="en-US" dirty="0" smtClean="0"/>
              <a:t>分别计算能损。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能量沉积的半径自然 也不同，但是考虑到前面所有</a:t>
            </a:r>
            <a:r>
              <a:rPr lang="en-US" altLang="zh-CN" dirty="0" smtClean="0"/>
              <a:t>MD</a:t>
            </a:r>
            <a:r>
              <a:rPr lang="zh-CN" altLang="en-US" dirty="0" smtClean="0"/>
              <a:t>模拟，以及相关计算，能量沉积的半径都在</a:t>
            </a:r>
            <a:r>
              <a:rPr lang="en-US" altLang="zh-CN" dirty="0" smtClean="0"/>
              <a:t>3nm-5nm</a:t>
            </a:r>
            <a:r>
              <a:rPr lang="zh-CN" altLang="en-US" dirty="0" smtClean="0"/>
              <a:t>之间，所以可以选择相同的沉积半径（</a:t>
            </a:r>
            <a:r>
              <a:rPr lang="en-US" altLang="zh-CN" dirty="0" smtClean="0"/>
              <a:t>3nm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沉积效率自然也不同。这就要分别找到其沉积能量的几率。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6208" y="4499917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如果是要单纯研究基底对石墨烯的影响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可以不给石墨烯能量，只给基底。但是，据说是有问题。会导致石墨烯整体抬升，而不会产生空洞。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研究悬浮石墨烯的热峰效应。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有基底下，只给石墨烯能量。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70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28" y="793570"/>
            <a:ext cx="4300164" cy="2316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3" y="793570"/>
            <a:ext cx="441007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" y="2124082"/>
            <a:ext cx="4381500" cy="143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7" y="4570812"/>
            <a:ext cx="4391025" cy="1390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2" y="6031299"/>
            <a:ext cx="43815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28" y="3754753"/>
            <a:ext cx="4371975" cy="847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28" y="4826806"/>
            <a:ext cx="4371975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本框 11"/>
          <p:cNvSpPr txBox="1"/>
          <p:nvPr/>
        </p:nvSpPr>
        <p:spPr>
          <a:xfrm>
            <a:off x="1621163" y="430915"/>
            <a:ext cx="20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Coulomb Explosion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1351149" y="3854644"/>
            <a:ext cx="337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Bond Weakening model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Excition</a:t>
            </a:r>
            <a:r>
              <a:rPr lang="en-US" altLang="zh-CN" dirty="0" smtClean="0">
                <a:solidFill>
                  <a:srgbClr val="FF0000"/>
                </a:solidFill>
              </a:rPr>
              <a:t> self-trapping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3"/>
          <p:cNvSpPr txBox="1"/>
          <p:nvPr/>
        </p:nvSpPr>
        <p:spPr>
          <a:xfrm>
            <a:off x="6314073" y="3377691"/>
            <a:ext cx="235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Thermal Spike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2" y="6031299"/>
            <a:ext cx="3640980" cy="981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902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4531" y="395461"/>
            <a:ext cx="6541584" cy="51582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Thermal Spike Model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7" y="1797986"/>
            <a:ext cx="8915400" cy="288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6" y="4983325"/>
            <a:ext cx="4611611" cy="15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2"/>
          <a:stretch/>
        </p:blipFill>
        <p:spPr>
          <a:xfrm>
            <a:off x="203040" y="799200"/>
            <a:ext cx="5466240" cy="4961520"/>
          </a:xfrm>
          <a:prstGeom prst="rect">
            <a:avLst/>
          </a:prstGeom>
          <a:ln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/>
        </p:blipFill>
        <p:spPr>
          <a:xfrm>
            <a:off x="4976640" y="5394960"/>
            <a:ext cx="4990320" cy="1981440"/>
          </a:xfrm>
          <a:prstGeom prst="rect">
            <a:avLst/>
          </a:prstGeom>
          <a:ln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/>
        </p:blipFill>
        <p:spPr>
          <a:xfrm>
            <a:off x="508320" y="164520"/>
            <a:ext cx="7446960" cy="475560"/>
          </a:xfrm>
          <a:prstGeom prst="rect">
            <a:avLst/>
          </a:prstGeom>
          <a:ln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/>
        </p:blipFill>
        <p:spPr>
          <a:xfrm>
            <a:off x="5578200" y="914400"/>
            <a:ext cx="4297320" cy="82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5760" y="-73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Thermal Spike Model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457200" y="28346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Parameters: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Ke  Ce  g  B(r,t)  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74" y="1188720"/>
            <a:ext cx="4611611" cy="1520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/>
          <p:nvPr/>
        </p:nvPicPr>
        <p:blipFill>
          <a:blip r:embed="rId2"/>
          <a:stretch/>
        </p:blipFill>
        <p:spPr>
          <a:xfrm>
            <a:off x="457200" y="548640"/>
            <a:ext cx="5852160" cy="1459440"/>
          </a:xfrm>
          <a:prstGeom prst="rect">
            <a:avLst/>
          </a:prstGeom>
          <a:ln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tretch/>
        </p:blipFill>
        <p:spPr>
          <a:xfrm>
            <a:off x="525600" y="1975320"/>
            <a:ext cx="5626800" cy="3419640"/>
          </a:xfrm>
          <a:prstGeom prst="rect">
            <a:avLst/>
          </a:prstGeom>
          <a:ln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/>
        </p:blipFill>
        <p:spPr>
          <a:xfrm>
            <a:off x="2011680" y="5943600"/>
            <a:ext cx="7809120" cy="1208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255240" y="-1828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>
                <a:latin typeface="Arial"/>
              </a:rPr>
              <a:t>Ce Ke</a:t>
            </a:r>
            <a:endParaRPr/>
          </a:p>
        </p:txBody>
      </p:sp>
      <p:pic>
        <p:nvPicPr>
          <p:cNvPr id="111" name="图片 110"/>
          <p:cNvPicPr/>
          <p:nvPr/>
        </p:nvPicPr>
        <p:blipFill>
          <a:blip r:embed="rId2"/>
          <a:stretch/>
        </p:blipFill>
        <p:spPr>
          <a:xfrm>
            <a:off x="255240" y="830589"/>
            <a:ext cx="4776120" cy="5911851"/>
          </a:xfrm>
          <a:prstGeom prst="rect">
            <a:avLst/>
          </a:prstGeom>
          <a:ln>
            <a:noFill/>
          </a:ln>
        </p:spPr>
      </p:pic>
      <p:pic>
        <p:nvPicPr>
          <p:cNvPr id="112" name="图片 111"/>
          <p:cNvPicPr/>
          <p:nvPr/>
        </p:nvPicPr>
        <p:blipFill>
          <a:blip r:embed="rId3"/>
          <a:stretch/>
        </p:blipFill>
        <p:spPr>
          <a:xfrm>
            <a:off x="5063064" y="6400800"/>
            <a:ext cx="4776120" cy="6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304</Words>
  <Application>Microsoft Office PowerPoint</Application>
  <PresentationFormat>自定义</PresentationFormat>
  <Paragraphs>71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Thermal Spike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zxt</cp:lastModifiedBy>
  <cp:revision>52</cp:revision>
  <dcterms:modified xsi:type="dcterms:W3CDTF">2014-09-09T02:42:50Z</dcterms:modified>
</cp:coreProperties>
</file>